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812C-DD5D-446E-A433-D2F4D4D4ACB9}" type="datetimeFigureOut">
              <a:rPr lang="pt-BR" smtClean="0"/>
              <a:t>19/09/2016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0603A-4920-4F17-8AE1-C78A84138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075B0D-5CF6-4BB3-9F4E-8CF0C0E1E7A2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file:///C:\Users\Lucas%20Sigaud\Documents\Cursos\2016.2%20-%20F&#237;sica%20IV\2%20-%20Modelo%20At&#244;mico%20de%20Thomson%20-%20Tubos%20de%20Crookes.mp4" TargetMode="External"/><Relationship Id="rId1" Type="http://schemas.microsoft.com/office/2007/relationships/media" Target="file:///C:\Users\Lucas%20Sigaud\Documents\Cursos\2016.2%20-%20F&#237;sica%20IV\2%20-%20Modelo%20At&#244;mico%20de%20Thomson%20-%20Tubos%20de%20Crookes.mp4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8077200" cy="1901952"/>
          </a:xfrm>
        </p:spPr>
        <p:txBody>
          <a:bodyPr>
            <a:normAutofit/>
          </a:bodyPr>
          <a:lstStyle/>
          <a:p>
            <a:r>
              <a:rPr lang="pt-BR" dirty="0" smtClean="0"/>
              <a:t>O Fim da Física Clássica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Lucas Sigaud – </a:t>
            </a:r>
            <a:r>
              <a:rPr lang="en-US" dirty="0" err="1" smtClean="0">
                <a:solidFill>
                  <a:schemeClr val="tx1"/>
                </a:solidFill>
              </a:rPr>
              <a:t>Universidade</a:t>
            </a:r>
            <a:r>
              <a:rPr lang="en-US" dirty="0" smtClean="0">
                <a:solidFill>
                  <a:schemeClr val="tx1"/>
                </a:solidFill>
              </a:rPr>
              <a:t> Federal </a:t>
            </a:r>
            <a:r>
              <a:rPr lang="en-US" dirty="0" err="1" smtClean="0">
                <a:solidFill>
                  <a:schemeClr val="tx1"/>
                </a:solidFill>
              </a:rPr>
              <a:t>Fluminense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Física</a:t>
            </a:r>
            <a:r>
              <a:rPr lang="en-US" dirty="0" smtClean="0">
                <a:solidFill>
                  <a:schemeClr val="tx1"/>
                </a:solidFill>
              </a:rPr>
              <a:t> IV   –   2016.2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Começando</a:t>
            </a:r>
            <a:r>
              <a:rPr lang="en-US" dirty="0" smtClean="0"/>
              <a:t> o </a:t>
            </a:r>
            <a:r>
              <a:rPr lang="en-US" dirty="0" err="1" smtClean="0"/>
              <a:t>século</a:t>
            </a:r>
            <a:r>
              <a:rPr lang="en-US" dirty="0" smtClean="0"/>
              <a:t> XIX...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Dalton &amp; </a:t>
            </a:r>
            <a:r>
              <a:rPr lang="pt-BR" dirty="0" err="1" smtClean="0"/>
              <a:t>Avogrado</a:t>
            </a:r>
            <a:r>
              <a:rPr lang="pt-BR" dirty="0" smtClean="0"/>
              <a:t>: Átomos e Moléculas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Volta: Pilha e Eletrólise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Young: Luz é onda!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1801 – </a:t>
            </a:r>
            <a:r>
              <a:rPr lang="pt-BR" dirty="0" err="1" smtClean="0"/>
              <a:t>Faraday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547664" y="1632521"/>
            <a:ext cx="71292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Tubo de descarga em gás de Michael Faraday.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927353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614368" y="5921375"/>
            <a:ext cx="8497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6515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No experimento de Faraday o gás era ar (basicamente N</a:t>
            </a:r>
            <a:r>
              <a:rPr lang="pt-BR" sz="2000" b="0" baseline="-2500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) – roxo.</a:t>
            </a:r>
            <a:endParaRPr lang="pt-BR" sz="2000" b="0" baseline="-2500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</a:p>
        </p:txBody>
      </p:sp>
      <p:pic>
        <p:nvPicPr>
          <p:cNvPr id="7" name="Imagem 3" descr="Figura 38.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69416"/>
            <a:ext cx="5509991" cy="3151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428" y="2380928"/>
            <a:ext cx="1875316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1801 – </a:t>
            </a:r>
            <a:r>
              <a:rPr lang="pt-BR" dirty="0" err="1" smtClean="0"/>
              <a:t>Faraday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143000" y="1696850"/>
            <a:ext cx="71292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Tubo de descarga em gás de Michael Faraday.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763240" y="4991682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5" name="Imagem 3" descr="Figura 38.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05" y="2373249"/>
            <a:ext cx="3781799" cy="216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43636" y="2301241"/>
            <a:ext cx="1359604" cy="2088232"/>
          </a:xfrm>
          <a:prstGeom prst="rect">
            <a:avLst/>
          </a:prstGeom>
        </p:spPr>
      </p:pic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341312" y="4643497"/>
            <a:ext cx="849788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6515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Conclusões de </a:t>
            </a:r>
            <a:r>
              <a:rPr lang="pt-BR" sz="2000" b="0" dirty="0" err="1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Faraday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:</a:t>
            </a:r>
          </a:p>
          <a:p>
            <a:pPr algn="l" eaLnBrk="1">
              <a:buSzPct val="45000"/>
            </a:pPr>
            <a:endParaRPr lang="pt-BR" sz="1800" b="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  <a:p>
            <a:pPr algn="l" eaLnBrk="1">
              <a:buSzPct val="45000"/>
            </a:pPr>
            <a:r>
              <a:rPr lang="pt-BR" sz="18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1) A corrente flui através do gás a baixa pressão.</a:t>
            </a:r>
          </a:p>
          <a:p>
            <a:pPr algn="l" eaLnBrk="1">
              <a:buSzPct val="45000"/>
            </a:pPr>
            <a:endParaRPr lang="pt-BR" sz="1800" b="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  <a:p>
            <a:pPr algn="l" eaLnBrk="1">
              <a:buSzPct val="45000"/>
            </a:pPr>
            <a:r>
              <a:rPr lang="pt-BR" sz="18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2) A cor da luz emitida pela descarga depende do gás.</a:t>
            </a:r>
          </a:p>
          <a:p>
            <a:pPr algn="l" eaLnBrk="1">
              <a:buSzPct val="45000"/>
            </a:pPr>
            <a:endParaRPr lang="pt-BR" sz="1800" b="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  <a:p>
            <a:pPr algn="l" eaLnBrk="1">
              <a:buSzPct val="45000"/>
            </a:pPr>
            <a:r>
              <a:rPr lang="pt-BR" sz="18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3) Independente do tipo de gás, existe um brilho constante em torno do </a:t>
            </a:r>
            <a:r>
              <a:rPr lang="pt-BR" sz="1800" b="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cátodo</a:t>
            </a:r>
            <a:endParaRPr lang="pt-BR" sz="1800" b="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~1870 – </a:t>
            </a:r>
            <a:r>
              <a:rPr lang="pt-BR" dirty="0" err="1" smtClean="0"/>
              <a:t>Crookes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133475" y="1598613"/>
            <a:ext cx="7561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William Crookes, cientista inglês. 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41313" y="2101850"/>
            <a:ext cx="8497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6515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Na década de 1870 desenvolveu um conjunto aperfeiçoado de tubos de vidro para estudos minuciosos dos raios catódicos.  </a:t>
            </a:r>
          </a:p>
        </p:txBody>
      </p:sp>
      <p:pic>
        <p:nvPicPr>
          <p:cNvPr id="7" name="Imagem 3" descr="Figura 38.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2857500"/>
            <a:ext cx="6878637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152400" y="3276600"/>
            <a:ext cx="5113338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6515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Algumas conclusões de </a:t>
            </a:r>
            <a:r>
              <a:rPr lang="pt-BR" sz="2000" b="0" dirty="0" err="1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Crooke</a:t>
            </a:r>
            <a:r>
              <a:rPr lang="en-US" altLang="ja-JP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s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:</a:t>
            </a:r>
          </a:p>
          <a:p>
            <a:pPr algn="l" eaLnBrk="1">
              <a:buSzPct val="45000"/>
            </a:pPr>
            <a:endParaRPr lang="pt-BR" sz="2000" b="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l" eaLnBrk="1">
              <a:buSzPct val="45000"/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1) Existe uma corrente elétrica no tubo.</a:t>
            </a:r>
          </a:p>
          <a:p>
            <a:pPr algn="l" eaLnBrk="1">
              <a:buSzPct val="45000"/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2) Os raios são desviados por um campo magnético.</a:t>
            </a:r>
          </a:p>
          <a:p>
            <a:pPr algn="l" eaLnBrk="1">
              <a:buSzPct val="45000"/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3) Os raios catódicos independem do metal do qual é feito o cátodo. </a:t>
            </a:r>
          </a:p>
        </p:txBody>
      </p:sp>
      <p:pic>
        <p:nvPicPr>
          <p:cNvPr id="10" name="Imagem 3" descr="Figura 38.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76600"/>
            <a:ext cx="3889375" cy="221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7"/>
          <p:cNvSpPr txBox="1">
            <a:spLocks noChangeArrowheads="1"/>
          </p:cNvSpPr>
          <p:nvPr/>
        </p:nvSpPr>
        <p:spPr bwMode="auto">
          <a:xfrm>
            <a:off x="152400" y="5540375"/>
            <a:ext cx="87137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6515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4) Os raios podem exercer forças sobre objetos e transferir energia. </a:t>
            </a:r>
          </a:p>
          <a:p>
            <a:pPr algn="l" eaLnBrk="1">
              <a:buSzPct val="45000"/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1870-1900 – </a:t>
            </a:r>
            <a:r>
              <a:rPr lang="pt-BR" dirty="0" err="1" smtClean="0"/>
              <a:t>Crookes</a:t>
            </a:r>
            <a:r>
              <a:rPr lang="pt-BR" dirty="0" smtClean="0"/>
              <a:t> a </a:t>
            </a:r>
            <a:r>
              <a:rPr lang="pt-BR" dirty="0" err="1" smtClean="0"/>
              <a:t>Thomson</a:t>
            </a:r>
            <a:endParaRPr lang="pt-BR" dirty="0"/>
          </a:p>
        </p:txBody>
      </p:sp>
      <p:pic>
        <p:nvPicPr>
          <p:cNvPr id="3" name="2 - Modelo Atômico de Thomson - Tubos de Crook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320800" y="1600200"/>
            <a:ext cx="66040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1897 – </a:t>
            </a:r>
            <a:r>
              <a:rPr lang="pt-BR" dirty="0" err="1" smtClean="0"/>
              <a:t>Thomson</a:t>
            </a:r>
            <a:r>
              <a:rPr lang="pt-BR" dirty="0" smtClean="0"/>
              <a:t> e o Elétron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76325" y="1531938"/>
            <a:ext cx="8064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J. J. Thomson – físico inglês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537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4925" y="1995488"/>
            <a:ext cx="89296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Experimento (1895) submetendo raios catódicos a campos E e B cruzados, Obs: recipente em vácuo!</a:t>
            </a:r>
          </a:p>
        </p:txBody>
      </p:sp>
      <p:pic>
        <p:nvPicPr>
          <p:cNvPr id="6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42"/>
          <a:stretch>
            <a:fillRect/>
          </a:stretch>
        </p:blipFill>
        <p:spPr bwMode="auto">
          <a:xfrm>
            <a:off x="327025" y="3331889"/>
            <a:ext cx="35972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0" b="37695"/>
          <a:stretch>
            <a:fillRect/>
          </a:stretch>
        </p:blipFill>
        <p:spPr bwMode="auto">
          <a:xfrm>
            <a:off x="4597400" y="2395538"/>
            <a:ext cx="3430588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3995738" y="5132388"/>
            <a:ext cx="45370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813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Ligando apenas o campo B: trajetória circular de raio R satisfazendo</a:t>
            </a:r>
            <a:endParaRPr lang="pt-BR" sz="2000" b="0">
              <a:solidFill>
                <a:srgbClr val="4405B5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10" name="Picture 2" descr="latex-image-1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995988"/>
            <a:ext cx="3744912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1897 – </a:t>
            </a:r>
            <a:r>
              <a:rPr lang="pt-BR" dirty="0" err="1" smtClean="0"/>
              <a:t>Thomson</a:t>
            </a:r>
            <a:r>
              <a:rPr lang="pt-BR" dirty="0" smtClean="0"/>
              <a:t> e o Elétron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76325" y="1530350"/>
            <a:ext cx="8064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J. J. Thomson – físico inglês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5216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4925" y="1993900"/>
            <a:ext cx="8929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Experimento (1895) submetendo raios catódicos a campos E e B cruzados:</a:t>
            </a:r>
          </a:p>
        </p:txBody>
      </p:sp>
      <p:pic>
        <p:nvPicPr>
          <p:cNvPr id="6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42"/>
          <a:stretch>
            <a:fillRect/>
          </a:stretch>
        </p:blipFill>
        <p:spPr bwMode="auto">
          <a:xfrm>
            <a:off x="327025" y="2681287"/>
            <a:ext cx="35972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0" b="37695"/>
          <a:stretch>
            <a:fillRect/>
          </a:stretch>
        </p:blipFill>
        <p:spPr bwMode="auto">
          <a:xfrm>
            <a:off x="4597400" y="2393950"/>
            <a:ext cx="3430588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05"/>
          <a:stretch>
            <a:fillRect/>
          </a:stretch>
        </p:blipFill>
        <p:spPr bwMode="auto">
          <a:xfrm>
            <a:off x="395288" y="4343400"/>
            <a:ext cx="3036887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3419475" y="5057775"/>
            <a:ext cx="55451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813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O valor de v pode ser obtido aplicando ainda uma força eletrostática calibrada para cancelar a força magnética:</a:t>
            </a:r>
            <a:endParaRPr lang="pt-BR" sz="2000" b="0">
              <a:solidFill>
                <a:srgbClr val="4405B5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10" name="Picture 1" descr="latex-image-1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50" y="5994400"/>
            <a:ext cx="26352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1897 – </a:t>
            </a:r>
            <a:r>
              <a:rPr lang="pt-BR" dirty="0" err="1" smtClean="0"/>
              <a:t>Thomson</a:t>
            </a:r>
            <a:r>
              <a:rPr lang="pt-BR" dirty="0" smtClean="0"/>
              <a:t> e o Elétron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76325" y="1454150"/>
            <a:ext cx="8064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J. J. Thomson – físico inglês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7596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4925" y="1917700"/>
            <a:ext cx="8929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Experimento (1895) submetendo raios catódicos a campos E e B cruzados:</a:t>
            </a:r>
          </a:p>
        </p:txBody>
      </p:sp>
      <p:pic>
        <p:nvPicPr>
          <p:cNvPr id="6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42"/>
          <a:stretch>
            <a:fillRect/>
          </a:stretch>
        </p:blipFill>
        <p:spPr bwMode="auto">
          <a:xfrm>
            <a:off x="327025" y="2605087"/>
            <a:ext cx="35972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0" b="37695"/>
          <a:stretch>
            <a:fillRect/>
          </a:stretch>
        </p:blipFill>
        <p:spPr bwMode="auto">
          <a:xfrm>
            <a:off x="4597400" y="2317750"/>
            <a:ext cx="3430588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3" descr="Figura 38.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05"/>
          <a:stretch>
            <a:fillRect/>
          </a:stretch>
        </p:blipFill>
        <p:spPr bwMode="auto">
          <a:xfrm>
            <a:off x="395288" y="4478337"/>
            <a:ext cx="3036887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3708400" y="5099050"/>
            <a:ext cx="5256213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813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 eaLnBrk="1">
              <a:buSzPct val="45000"/>
            </a:pPr>
            <a:r>
              <a:rPr lang="pt-BR" sz="2000" b="0" dirty="0" err="1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Thomson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obteve assim a razão </a:t>
            </a:r>
            <a:r>
              <a:rPr lang="pt-BR" sz="20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q/m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(</a:t>
            </a:r>
            <a:r>
              <a:rPr lang="pt-BR" sz="20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carga/massa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) dos constituintes dos ‘raios’.</a:t>
            </a:r>
            <a:r>
              <a:rPr lang="pt-BR" sz="20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O valor obtido (q/m ~10</a:t>
            </a:r>
            <a:r>
              <a:rPr lang="pt-BR" sz="2000" b="0" baseline="300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11 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C/Kg)</a:t>
            </a:r>
            <a:r>
              <a:rPr lang="pt-BR" sz="2000" b="0" dirty="0">
                <a:solidFill>
                  <a:srgbClr val="4405B5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era </a:t>
            </a:r>
            <a:r>
              <a:rPr lang="pt-BR" sz="20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mais de 1000 vezes maior que o q/m do Hidrogênio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!</a:t>
            </a:r>
            <a:endParaRPr lang="pt-BR" sz="2000" b="0" dirty="0">
              <a:solidFill>
                <a:srgbClr val="4405B5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3851275" y="4843462"/>
            <a:ext cx="51133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6515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algn="just" eaLnBrk="1">
              <a:buSzPct val="45000"/>
              <a:defRPr/>
            </a:pPr>
            <a:r>
              <a:rPr lang="pt-BR" sz="2000" b="0" dirty="0" smtClean="0">
                <a:solidFill>
                  <a:srgbClr val="FF0000"/>
                </a:solidFill>
                <a:latin typeface="Arial" charset="0"/>
                <a:ea typeface="MS Gothic" charset="0"/>
                <a:cs typeface="Arial" charset="0"/>
              </a:rPr>
              <a:t>Conclusão (1897): raios catódicos são partículas negativas e com massa inferior à dos átomos – </a:t>
            </a:r>
            <a:r>
              <a:rPr lang="pt-BR" sz="2000" dirty="0" smtClean="0">
                <a:solidFill>
                  <a:srgbClr val="FF0000"/>
                </a:solidFill>
                <a:latin typeface="Arial" charset="0"/>
                <a:ea typeface="MS Gothic" charset="0"/>
                <a:cs typeface="Arial" charset="0"/>
              </a:rPr>
              <a:t>SE TRATA DE UMA PARTÍCULA SUBATÔMICA, UM DOS CONSTITUINTES DO ÁTOMO</a:t>
            </a:r>
            <a:r>
              <a:rPr lang="pt-BR" sz="2000" b="0" dirty="0" smtClean="0">
                <a:solidFill>
                  <a:srgbClr val="FF0000"/>
                </a:solidFill>
                <a:latin typeface="Arial" charset="0"/>
                <a:ea typeface="MS Gothic" charset="0"/>
                <a:cs typeface="Arial" charset="0"/>
              </a:rPr>
              <a:t>. </a:t>
            </a:r>
          </a:p>
          <a:p>
            <a:pPr algn="just" eaLnBrk="1">
              <a:buSzPct val="45000"/>
              <a:defRPr/>
            </a:pPr>
            <a:r>
              <a:rPr lang="pt-BR" sz="2000" b="0" dirty="0" smtClean="0">
                <a:solidFill>
                  <a:srgbClr val="4405B5"/>
                </a:solidFill>
                <a:latin typeface="Arial" charset="0"/>
                <a:ea typeface="MS Gothic" charset="0"/>
                <a:cs typeface="Arial" charset="0"/>
              </a:rPr>
              <a:t>		Prêmio Nobel de 1906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1906 – </a:t>
            </a:r>
            <a:r>
              <a:rPr lang="pt-BR" dirty="0" err="1" smtClean="0"/>
              <a:t>Millikan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914400" y="1597025"/>
            <a:ext cx="8064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 dirty="0">
                <a:solidFill>
                  <a:schemeClr val="tx1"/>
                </a:solidFill>
                <a:latin typeface="Arial" charset="0"/>
                <a:cs typeface="Arial" charset="0"/>
              </a:rPr>
              <a:t>Robert </a:t>
            </a:r>
            <a:r>
              <a:rPr lang="pt-BR" sz="2400" dirty="0" err="1">
                <a:solidFill>
                  <a:schemeClr val="tx1"/>
                </a:solidFill>
                <a:latin typeface="Arial" charset="0"/>
                <a:cs typeface="Arial" charset="0"/>
              </a:rPr>
              <a:t>Millikan</a:t>
            </a:r>
            <a:r>
              <a:rPr lang="pt-BR" sz="2400" dirty="0">
                <a:solidFill>
                  <a:schemeClr val="tx1"/>
                </a:solidFill>
                <a:latin typeface="Arial" charset="0"/>
                <a:cs typeface="Arial" charset="0"/>
              </a:rPr>
              <a:t>, cientista Norte-Americano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6" name="Imagem 3" descr="Figura 38.9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133600"/>
            <a:ext cx="4254500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latex-image-1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92375"/>
            <a:ext cx="2276475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292725" y="3357563"/>
            <a:ext cx="37750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valores</a:t>
            </a:r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obtidos</a:t>
            </a:r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 para </a:t>
            </a:r>
            <a:r>
              <a:rPr lang="en-US" sz="200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q</a:t>
            </a:r>
            <a:r>
              <a:rPr lang="en-US" sz="2000" i="1" baseline="-25000" dirty="0" err="1">
                <a:solidFill>
                  <a:schemeClr val="tx1"/>
                </a:solidFill>
                <a:latin typeface="Arial" charset="0"/>
                <a:cs typeface="Arial" charset="0"/>
              </a:rPr>
              <a:t>gota</a:t>
            </a:r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: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sempre</a:t>
            </a:r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múltiplos</a:t>
            </a:r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inteiros</a:t>
            </a:r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 da</a:t>
            </a:r>
          </a:p>
          <a:p>
            <a:r>
              <a:rPr lang="en-US" sz="2400" i="1" dirty="0" err="1">
                <a:latin typeface="Arial" charset="0"/>
                <a:cs typeface="Arial" charset="0"/>
              </a:rPr>
              <a:t>carga</a:t>
            </a:r>
            <a:r>
              <a:rPr lang="en-US" sz="2400" i="1" dirty="0">
                <a:latin typeface="Arial" charset="0"/>
                <a:cs typeface="Arial" charset="0"/>
              </a:rPr>
              <a:t> fundamental</a:t>
            </a:r>
            <a:endParaRPr lang="en-US" sz="2000" i="1" dirty="0">
              <a:latin typeface="Arial" charset="0"/>
              <a:cs typeface="Arial" charset="0"/>
            </a:endParaRPr>
          </a:p>
          <a:p>
            <a:endParaRPr lang="en-US" sz="2000" dirty="0">
              <a:latin typeface="Arial" charset="0"/>
              <a:cs typeface="Arial" charset="0"/>
            </a:endParaRPr>
          </a:p>
          <a:p>
            <a:r>
              <a:rPr lang="en-US" sz="2800" i="1" dirty="0">
                <a:latin typeface="Arial" charset="0"/>
                <a:cs typeface="Arial" charset="0"/>
              </a:rPr>
              <a:t>e = 1,6 x 10</a:t>
            </a:r>
            <a:r>
              <a:rPr lang="en-US" sz="2800" i="1" baseline="30000" dirty="0">
                <a:latin typeface="Arial" charset="0"/>
                <a:cs typeface="Arial" charset="0"/>
              </a:rPr>
              <a:t>-19 </a:t>
            </a:r>
            <a:r>
              <a:rPr lang="en-US" sz="2800" i="1" dirty="0">
                <a:latin typeface="Arial" charset="0"/>
                <a:cs typeface="Arial" charset="0"/>
              </a:rPr>
              <a:t>C 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4176713" y="5464175"/>
            <a:ext cx="51482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como já se conhecia q/m, foi possível então determinar a </a:t>
            </a:r>
            <a:r>
              <a:rPr lang="en-US" sz="2000" i="1">
                <a:solidFill>
                  <a:srgbClr val="000000"/>
                </a:solidFill>
                <a:latin typeface="Arial" charset="0"/>
                <a:cs typeface="Arial" charset="0"/>
              </a:rPr>
              <a:t>massa do elétron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311775" y="6092825"/>
            <a:ext cx="3336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i="1">
                <a:latin typeface="Arial" charset="0"/>
                <a:cs typeface="Arial" charset="0"/>
              </a:rPr>
              <a:t>m</a:t>
            </a:r>
            <a:r>
              <a:rPr lang="en-US" sz="2800" i="1" baseline="-25000">
                <a:latin typeface="Arial" charset="0"/>
                <a:cs typeface="Arial" charset="0"/>
              </a:rPr>
              <a:t>e</a:t>
            </a:r>
            <a:r>
              <a:rPr lang="en-US" sz="2800" i="1">
                <a:latin typeface="Arial" charset="0"/>
                <a:cs typeface="Arial" charset="0"/>
              </a:rPr>
              <a:t> = 9.1 x 10</a:t>
            </a:r>
            <a:r>
              <a:rPr lang="en-US" sz="2800" i="1" baseline="30000">
                <a:latin typeface="Arial" charset="0"/>
                <a:cs typeface="Arial" charset="0"/>
              </a:rPr>
              <a:t>-31 </a:t>
            </a:r>
            <a:r>
              <a:rPr lang="en-US" sz="2800" i="1">
                <a:latin typeface="Arial" charset="0"/>
                <a:cs typeface="Arial" charset="0"/>
              </a:rPr>
              <a:t>Kg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1896 – </a:t>
            </a:r>
            <a:r>
              <a:rPr lang="pt-BR" dirty="0" err="1" smtClean="0"/>
              <a:t>Becquerel</a:t>
            </a:r>
            <a:r>
              <a:rPr lang="pt-BR" dirty="0" smtClean="0"/>
              <a:t> e Radioatividade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187450" y="1618407"/>
            <a:ext cx="8064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>
                <a:solidFill>
                  <a:schemeClr val="tx1"/>
                </a:solidFill>
                <a:latin typeface="Arial" charset="0"/>
                <a:ea typeface="MS Gothic" charset="0"/>
                <a:cs typeface="MS Gothic" charset="0"/>
              </a:rPr>
              <a:t>Antoine Henri Becquerel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(cientista francês)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8468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107504" y="2050232"/>
            <a:ext cx="67687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Descobriu que cristais de urânio emitem ‘raios’ invisíveis</a:t>
            </a: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611560" y="4570512"/>
            <a:ext cx="77048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indent="-468000" algn="l" eaLnBrk="1">
              <a:buSzPct val="45000"/>
              <a:defRPr/>
            </a:pPr>
            <a:r>
              <a:rPr lang="pt-BR" sz="1800" b="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Raios alfa (</a:t>
            </a:r>
            <a:r>
              <a:rPr lang="pt-BR" sz="1800" b="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) – facilmente absorvidos por um papel </a:t>
            </a:r>
            <a:endParaRPr lang="pt-BR" sz="1800" b="0" dirty="0" smtClean="0">
              <a:solidFill>
                <a:srgbClr val="0070C0"/>
              </a:solidFill>
              <a:latin typeface="Arial" charset="0"/>
              <a:ea typeface="MS Gothic" charset="0"/>
              <a:cs typeface="MS Gothic" charset="0"/>
              <a:sym typeface="Symbol" charset="0"/>
            </a:endParaRPr>
          </a:p>
          <a:p>
            <a:pPr algn="l" eaLnBrk="1">
              <a:buSzPct val="45000"/>
              <a:defRPr/>
            </a:pPr>
            <a:r>
              <a:rPr lang="pt-BR" sz="1800" b="0" dirty="0" smtClean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 partícula positiva c/ relação carga/massa  q/m = e/2m</a:t>
            </a:r>
            <a:r>
              <a:rPr lang="pt-BR" sz="1800" b="0" baseline="-25000" dirty="0" smtClean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Hidrogênio</a:t>
            </a:r>
            <a:r>
              <a:rPr lang="pt-BR" sz="1800" b="0" dirty="0" smtClean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 mais tarde identificada como </a:t>
            </a:r>
            <a:r>
              <a:rPr lang="pt-BR" sz="1800" b="0" dirty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He</a:t>
            </a:r>
            <a:r>
              <a:rPr lang="pt-BR" sz="1800" b="0" baseline="30000" dirty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++</a:t>
            </a:r>
            <a:r>
              <a:rPr lang="pt-BR" sz="1800" b="0" dirty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 (duas vezes ionizado)</a:t>
            </a:r>
            <a:endParaRPr lang="pt-BR" sz="1800" b="0" baseline="-25000" dirty="0" smtClean="0">
              <a:solidFill>
                <a:srgbClr val="0070C0"/>
              </a:solidFill>
              <a:latin typeface="Arial" charset="0"/>
              <a:ea typeface="MS Gothic" charset="0"/>
              <a:cs typeface="MS Gothic" charset="0"/>
              <a:sym typeface="Symbol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84609" y="5486400"/>
            <a:ext cx="77038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71438" indent="-503238" algn="l" eaLnBrk="1">
              <a:buSzPct val="45000"/>
            </a:pPr>
            <a:r>
              <a:rPr lang="pt-BR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Raios beta () – carga negativa atravessavam pedaços de metal de 2,5 cm – </a:t>
            </a:r>
            <a:r>
              <a:rPr lang="pt-BR" b="0" dirty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elétrons</a:t>
            </a:r>
            <a:endParaRPr lang="pt-BR" b="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  <a:sym typeface="Symbol" charset="0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683568" y="6096000"/>
            <a:ext cx="7992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07950" indent="-420688" algn="l" eaLnBrk="1">
              <a:buSzPct val="45000"/>
            </a:pPr>
            <a:r>
              <a:rPr lang="pt-BR" b="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Raios gama () – sem carga, atravessavam placas de metal de até 20 cm de espessura – </a:t>
            </a:r>
            <a:r>
              <a:rPr lang="pt-BR" b="0" dirty="0">
                <a:solidFill>
                  <a:srgbClr val="0070C0"/>
                </a:solidFill>
                <a:latin typeface="Arial" charset="0"/>
                <a:ea typeface="MS Gothic" charset="0"/>
                <a:cs typeface="MS Gothic" charset="0"/>
                <a:sym typeface="Symbol" charset="0"/>
              </a:rPr>
              <a:t>radiação eletromagnética </a:t>
            </a:r>
            <a:endParaRPr lang="pt-BR" b="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546970"/>
            <a:ext cx="20574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20929" r="4259" b="5359"/>
          <a:stretch>
            <a:fillRect/>
          </a:stretch>
        </p:blipFill>
        <p:spPr bwMode="auto">
          <a:xfrm>
            <a:off x="3914378" y="2551981"/>
            <a:ext cx="22606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29049"/>
            <a:ext cx="2798762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5496" y="4098394"/>
            <a:ext cx="67687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Logo se percebeu que havia três tipos distintos de ‘raios’: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1909 – Rutherford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868512" y="4968891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Imagem 3" descr="Figura 38.1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4"/>
          <a:stretch>
            <a:fillRect/>
          </a:stretch>
        </p:blipFill>
        <p:spPr bwMode="auto">
          <a:xfrm>
            <a:off x="381000" y="2854340"/>
            <a:ext cx="57721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813445" y="1702609"/>
            <a:ext cx="8064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Aluno de Thomson – Ernest Rutherford (neozelandês)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3" cstate="print"/>
          <a:srcRect l="8471" r="8474"/>
          <a:stretch/>
        </p:blipFill>
        <p:spPr>
          <a:xfrm>
            <a:off x="6573688" y="2258730"/>
            <a:ext cx="21096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1909 – Rutherford 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395288" y="1844675"/>
            <a:ext cx="8353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Se o átomo fosse como Thomson havia sugerido, JAMAIS uma partícula alfa seria retroespalhada. </a:t>
            </a:r>
          </a:p>
        </p:txBody>
      </p:sp>
      <p:pic>
        <p:nvPicPr>
          <p:cNvPr id="5" name="Imagem 3" descr="Figura 38.1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r="54369" b="-870"/>
          <a:stretch>
            <a:fillRect/>
          </a:stretch>
        </p:blipFill>
        <p:spPr bwMode="auto">
          <a:xfrm>
            <a:off x="2195513" y="2636838"/>
            <a:ext cx="511175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1909 – Rutherford 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900113" y="1528763"/>
            <a:ext cx="8064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Este foi o modelo atômico proposto por Rutherford. 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50582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95288" y="2032000"/>
            <a:ext cx="8353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Algumas partículas eram desviadas em altas ângulos e algumas eram retroespalhadas. </a:t>
            </a:r>
          </a:p>
        </p:txBody>
      </p:sp>
      <p:pic>
        <p:nvPicPr>
          <p:cNvPr id="6" name="Imagem 3" descr="Figura 38.1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7"/>
          <a:stretch>
            <a:fillRect/>
          </a:stretch>
        </p:blipFill>
        <p:spPr bwMode="auto">
          <a:xfrm>
            <a:off x="612775" y="2752725"/>
            <a:ext cx="5472113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5076825" y="3544888"/>
            <a:ext cx="4067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3238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l" eaLnBrk="1">
              <a:buSzPct val="45000"/>
            </a:pPr>
            <a:r>
              <a:rPr lang="pt-BR" sz="2000" b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Observem que a maior parte do átomo é espaço vazio.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Pergunta Fundamental</a:t>
            </a:r>
            <a:endParaRPr lang="pt-BR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87450" y="1855788"/>
            <a:ext cx="69135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>
                <a:solidFill>
                  <a:srgbClr val="000000"/>
                </a:solidFill>
                <a:latin typeface="Arial" charset="0"/>
                <a:cs typeface="Arial" charset="0"/>
              </a:rPr>
              <a:t>Por que o modelo de Rutherford para os átomos não pode ser verdadeiro?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288" y="3109913"/>
            <a:ext cx="8569325" cy="3138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latin typeface="Arial"/>
                <a:cs typeface="Arial"/>
              </a:rPr>
              <a:t>Pois é impossível haver tanto espaço vazio na matéria</a:t>
            </a:r>
          </a:p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latin typeface="Arial"/>
                <a:cs typeface="Arial"/>
              </a:rPr>
              <a:t>Pois os elétrons teriam de perder energia ao orbitar os núcleos, eventualmente caindo nele</a:t>
            </a:r>
          </a:p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latin typeface="Arial"/>
                <a:cs typeface="Arial"/>
              </a:rPr>
              <a:t>Pois os núcleos teriam de se autodestruir por repulsão Coulombiana</a:t>
            </a:r>
          </a:p>
          <a:p>
            <a:pPr marL="504000" indent="-529200" algn="l">
              <a:spcAft>
                <a:spcPts val="1200"/>
              </a:spcAft>
              <a:defRPr/>
            </a:pPr>
            <a:r>
              <a:rPr lang="en-US" sz="2400" b="0" dirty="0" err="1">
                <a:latin typeface="Arial"/>
                <a:cs typeface="Arial"/>
              </a:rPr>
              <a:t>D)  Pois os elétrons se ejetariam espontaneamente devido à sua repulsão mútua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Pergunta Fundamental</a:t>
            </a:r>
            <a:endParaRPr lang="pt-BR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87450" y="1714222"/>
            <a:ext cx="69135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>
                <a:solidFill>
                  <a:srgbClr val="000000"/>
                </a:solidFill>
                <a:latin typeface="Arial" charset="0"/>
                <a:cs typeface="Arial" charset="0"/>
              </a:rPr>
              <a:t>Por que o modelo de Rutherford para os átomos não pode ser verdadeiro?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288" y="2968347"/>
            <a:ext cx="8569325" cy="35086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latin typeface="Arial"/>
                <a:cs typeface="Arial"/>
              </a:rPr>
              <a:t>Pois é impossível haver tanto espaço vazio na matéria</a:t>
            </a:r>
          </a:p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latin typeface="Arial"/>
                <a:cs typeface="Arial"/>
              </a:rPr>
              <a:t>Pois os elétrons teriam de perder energia ao orbitar os núcleos, eventualmente caindo nele</a:t>
            </a:r>
          </a:p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solidFill>
                  <a:srgbClr val="0000FF"/>
                </a:solidFill>
                <a:latin typeface="Arial"/>
                <a:cs typeface="Arial"/>
              </a:rPr>
              <a:t>Pois os núcleos teriam de se autodestruir por repulsão Coulombiana (precisa da existência de alguma força de coesão no interior do núcleo)</a:t>
            </a:r>
          </a:p>
          <a:p>
            <a:pPr marL="504000" indent="-529200" algn="l">
              <a:spcAft>
                <a:spcPts val="1200"/>
              </a:spcAft>
              <a:defRPr/>
            </a:pPr>
            <a:r>
              <a:rPr lang="en-US" sz="2400" b="0" dirty="0" err="1">
                <a:latin typeface="Arial"/>
                <a:cs typeface="Arial"/>
              </a:rPr>
              <a:t>D)  Pois os elétrons se ejetariam espontaneamente devido à sua repulsão mútua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Pergunta Fundamental</a:t>
            </a:r>
            <a:endParaRPr lang="pt-BR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87450" y="1714222"/>
            <a:ext cx="69135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>
                <a:solidFill>
                  <a:srgbClr val="000000"/>
                </a:solidFill>
                <a:latin typeface="Arial" charset="0"/>
                <a:cs typeface="Arial" charset="0"/>
              </a:rPr>
              <a:t>Por que o modelo de Rutherford para os átomos não pode ser verdadeiro?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288" y="2968347"/>
            <a:ext cx="8569325" cy="35086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latin typeface="Arial"/>
                <a:cs typeface="Arial"/>
              </a:rPr>
              <a:t>Pois é impossível haver tanto espaço vazio na matéria</a:t>
            </a:r>
          </a:p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dirty="0" err="1">
                <a:solidFill>
                  <a:srgbClr val="FF0000"/>
                </a:solidFill>
                <a:latin typeface="Arial"/>
                <a:cs typeface="Arial"/>
              </a:rPr>
              <a:t>Pois os elétrons teriam de perder energia ao orbitar os núcleos, eventualmente caindo nele</a:t>
            </a:r>
          </a:p>
          <a:p>
            <a:pPr marL="457200" indent="-457200" algn="l">
              <a:spcAft>
                <a:spcPts val="1200"/>
              </a:spcAft>
              <a:buFontTx/>
              <a:buAutoNum type="alphaUcParenR"/>
              <a:defRPr/>
            </a:pPr>
            <a:r>
              <a:rPr lang="en-US" sz="2400" b="0" dirty="0" err="1">
                <a:solidFill>
                  <a:srgbClr val="0000FF"/>
                </a:solidFill>
                <a:latin typeface="Arial"/>
                <a:cs typeface="Arial"/>
              </a:rPr>
              <a:t>Pois os núcleos teriam de se autodestruir por repulsão Coulombiana (precisa da existência de alguma força de coesão no interior do núcleo)</a:t>
            </a:r>
          </a:p>
          <a:p>
            <a:pPr marL="504000" indent="-529200" algn="l">
              <a:spcAft>
                <a:spcPts val="1200"/>
              </a:spcAft>
              <a:defRPr/>
            </a:pPr>
            <a:r>
              <a:rPr lang="en-US" sz="2400" b="0" dirty="0" err="1">
                <a:latin typeface="Arial"/>
                <a:cs typeface="Arial"/>
              </a:rPr>
              <a:t>D)  Pois os elétrons se ejetariam espontaneamente devido à sua repulsão mútua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Pergunta Fundamental</a:t>
            </a:r>
            <a:endParaRPr lang="pt-BR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4173538"/>
            <a:ext cx="4049713" cy="260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496" y="2461022"/>
            <a:ext cx="9001000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>
              <a:lnSpc>
                <a:spcPts val="2940"/>
              </a:lnSpc>
              <a:buSzPct val="45000"/>
            </a:pPr>
            <a:r>
              <a:rPr lang="pt-BR" sz="2200" b="0" dirty="0">
                <a:latin typeface="Arial" charset="0"/>
                <a:ea typeface="MS Gothic" charset="0"/>
                <a:cs typeface="MS Gothic" charset="0"/>
              </a:rPr>
              <a:t>Pelas equações de Maxwell, ele se comportaria então como uma </a:t>
            </a:r>
            <a:r>
              <a:rPr lang="pt-BR" sz="2200" dirty="0">
                <a:latin typeface="Arial" charset="0"/>
                <a:ea typeface="MS Gothic" charset="0"/>
                <a:cs typeface="MS Gothic" charset="0"/>
              </a:rPr>
              <a:t>antena, </a:t>
            </a:r>
            <a:r>
              <a:rPr lang="pt-BR" sz="2200" b="0" dirty="0" smtClean="0">
                <a:latin typeface="Arial" charset="0"/>
                <a:ea typeface="MS Gothic" charset="0"/>
                <a:cs typeface="MS Gothic" charset="0"/>
              </a:rPr>
              <a:t>i.e., </a:t>
            </a:r>
            <a:r>
              <a:rPr lang="pt-BR" sz="2200" b="0" dirty="0">
                <a:latin typeface="Arial" charset="0"/>
                <a:ea typeface="MS Gothic" charset="0"/>
                <a:cs typeface="MS Gothic" charset="0"/>
              </a:rPr>
              <a:t>emitiria radiação (luz). Mas aí rapidamente perderia energia até cair no núcleo</a:t>
            </a:r>
            <a:r>
              <a:rPr lang="pt-BR" sz="2200" b="0" dirty="0" smtClean="0">
                <a:latin typeface="Arial" charset="0"/>
                <a:ea typeface="MS Gothic" charset="0"/>
                <a:cs typeface="MS Gothic" charset="0"/>
              </a:rPr>
              <a:t>!!! </a:t>
            </a:r>
          </a:p>
          <a:p>
            <a:pPr algn="just" eaLnBrk="1">
              <a:lnSpc>
                <a:spcPts val="2940"/>
              </a:lnSpc>
              <a:buSzPct val="45000"/>
            </a:pPr>
            <a:r>
              <a:rPr lang="pt-BR" sz="2200" b="1" dirty="0" smtClean="0">
                <a:latin typeface="Arial" charset="0"/>
                <a:ea typeface="MS Gothic" charset="0"/>
                <a:cs typeface="MS Gothic" charset="0"/>
              </a:rPr>
              <a:t>A </a:t>
            </a:r>
            <a:r>
              <a:rPr lang="pt-BR" sz="2200" b="1" dirty="0">
                <a:latin typeface="Arial" charset="0"/>
                <a:ea typeface="MS Gothic" charset="0"/>
                <a:cs typeface="MS Gothic" charset="0"/>
              </a:rPr>
              <a:t>Física clássica prevê que os átomos seriam </a:t>
            </a:r>
            <a:r>
              <a:rPr lang="pt-BR" sz="2200" b="1" dirty="0" smtClean="0">
                <a:latin typeface="Arial" charset="0"/>
                <a:ea typeface="MS Gothic" charset="0"/>
                <a:cs typeface="MS Gothic" charset="0"/>
              </a:rPr>
              <a:t>instáveis!!  </a:t>
            </a:r>
            <a:endParaRPr lang="pt-BR" sz="2200" b="1" dirty="0">
              <a:latin typeface="Arial" charset="0"/>
              <a:ea typeface="MS Gothic" charset="0"/>
              <a:cs typeface="MS Gothic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6516216" y="4837286"/>
            <a:ext cx="1584325" cy="797173"/>
            <a:chOff x="6516216" y="4653136"/>
            <a:chExt cx="1584325" cy="797173"/>
          </a:xfrm>
        </p:grpSpPr>
        <p:grpSp>
          <p:nvGrpSpPr>
            <p:cNvPr id="6" name="Group 4"/>
            <p:cNvGrpSpPr/>
            <p:nvPr/>
          </p:nvGrpSpPr>
          <p:grpSpPr>
            <a:xfrm>
              <a:off x="6516216" y="5085184"/>
              <a:ext cx="1584325" cy="365125"/>
              <a:chOff x="6516216" y="5085184"/>
              <a:chExt cx="1584325" cy="365125"/>
            </a:xfrm>
          </p:grpSpPr>
          <p:sp>
            <p:nvSpPr>
              <p:cNvPr id="8" name="Freeform 15"/>
              <p:cNvSpPr/>
              <p:nvPr/>
            </p:nvSpPr>
            <p:spPr bwMode="auto">
              <a:xfrm>
                <a:off x="6516216" y="5085184"/>
                <a:ext cx="1363662" cy="365125"/>
              </a:xfrm>
              <a:custGeom>
                <a:avLst/>
                <a:gdLst>
                  <a:gd name="connsiteX0" fmla="*/ 0 w 1851094"/>
                  <a:gd name="connsiteY0" fmla="*/ 244348 h 365949"/>
                  <a:gd name="connsiteX1" fmla="*/ 202674 w 1851094"/>
                  <a:gd name="connsiteY1" fmla="*/ 41698 h 365949"/>
                  <a:gd name="connsiteX2" fmla="*/ 445884 w 1851094"/>
                  <a:gd name="connsiteY2" fmla="*/ 365937 h 365949"/>
                  <a:gd name="connsiteX3" fmla="*/ 702605 w 1851094"/>
                  <a:gd name="connsiteY3" fmla="*/ 28188 h 365949"/>
                  <a:gd name="connsiteX4" fmla="*/ 972837 w 1851094"/>
                  <a:gd name="connsiteY4" fmla="*/ 325407 h 365949"/>
                  <a:gd name="connsiteX5" fmla="*/ 1162000 w 1851094"/>
                  <a:gd name="connsiteY5" fmla="*/ 41698 h 365949"/>
                  <a:gd name="connsiteX6" fmla="*/ 1405210 w 1851094"/>
                  <a:gd name="connsiteY6" fmla="*/ 352427 h 365949"/>
                  <a:gd name="connsiteX7" fmla="*/ 1648419 w 1851094"/>
                  <a:gd name="connsiteY7" fmla="*/ 1168 h 365949"/>
                  <a:gd name="connsiteX8" fmla="*/ 1851094 w 1851094"/>
                  <a:gd name="connsiteY8" fmla="*/ 230838 h 365949"/>
                  <a:gd name="connsiteX9" fmla="*/ 1851094 w 1851094"/>
                  <a:gd name="connsiteY9" fmla="*/ 230838 h 365949"/>
                  <a:gd name="connsiteX10" fmla="*/ 1851094 w 1851094"/>
                  <a:gd name="connsiteY10" fmla="*/ 230838 h 365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51094" h="365949">
                    <a:moveTo>
                      <a:pt x="0" y="244348"/>
                    </a:moveTo>
                    <a:cubicBezTo>
                      <a:pt x="64180" y="132890"/>
                      <a:pt x="128360" y="21433"/>
                      <a:pt x="202674" y="41698"/>
                    </a:cubicBezTo>
                    <a:cubicBezTo>
                      <a:pt x="276988" y="61963"/>
                      <a:pt x="362562" y="368189"/>
                      <a:pt x="445884" y="365937"/>
                    </a:cubicBezTo>
                    <a:cubicBezTo>
                      <a:pt x="529206" y="363685"/>
                      <a:pt x="614780" y="34943"/>
                      <a:pt x="702605" y="28188"/>
                    </a:cubicBezTo>
                    <a:cubicBezTo>
                      <a:pt x="790431" y="21433"/>
                      <a:pt x="896271" y="323155"/>
                      <a:pt x="972837" y="325407"/>
                    </a:cubicBezTo>
                    <a:cubicBezTo>
                      <a:pt x="1049403" y="327659"/>
                      <a:pt x="1089938" y="37195"/>
                      <a:pt x="1162000" y="41698"/>
                    </a:cubicBezTo>
                    <a:cubicBezTo>
                      <a:pt x="1234062" y="46201"/>
                      <a:pt x="1324140" y="359182"/>
                      <a:pt x="1405210" y="352427"/>
                    </a:cubicBezTo>
                    <a:cubicBezTo>
                      <a:pt x="1486280" y="345672"/>
                      <a:pt x="1574105" y="21433"/>
                      <a:pt x="1648419" y="1168"/>
                    </a:cubicBezTo>
                    <a:cubicBezTo>
                      <a:pt x="1722733" y="-19097"/>
                      <a:pt x="1851094" y="230838"/>
                      <a:pt x="1851094" y="230838"/>
                    </a:cubicBezTo>
                    <a:lnTo>
                      <a:pt x="1851094" y="230838"/>
                    </a:lnTo>
                    <a:lnTo>
                      <a:pt x="1851094" y="230838"/>
                    </a:ln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en-US"/>
              </a:p>
            </p:txBody>
          </p:sp>
          <p:cxnSp>
            <p:nvCxnSpPr>
              <p:cNvPr id="9" name="Curved Connector 16"/>
              <p:cNvCxnSpPr>
                <a:stCxn id="8" idx="8"/>
              </p:cNvCxnSpPr>
              <p:nvPr/>
            </p:nvCxnSpPr>
            <p:spPr bwMode="auto">
              <a:xfrm>
                <a:off x="7879878" y="5315371"/>
                <a:ext cx="220663" cy="47625"/>
              </a:xfrm>
              <a:prstGeom prst="curvedConnector3">
                <a:avLst>
                  <a:gd name="adj1" fmla="val 3254"/>
                </a:avLst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2"/>
            <p:cNvSpPr txBox="1"/>
            <p:nvPr/>
          </p:nvSpPr>
          <p:spPr>
            <a:xfrm>
              <a:off x="7164288" y="4653136"/>
              <a:ext cx="5125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 err="1" smtClean="0">
                  <a:latin typeface="Arial"/>
                  <a:cs typeface="Arial"/>
                </a:rPr>
                <a:t>luz</a:t>
              </a:r>
            </a:p>
          </p:txBody>
        </p:sp>
      </p:grpSp>
      <p:sp>
        <p:nvSpPr>
          <p:cNvPr id="10" name="Rectangle 3"/>
          <p:cNvSpPr/>
          <p:nvPr/>
        </p:nvSpPr>
        <p:spPr>
          <a:xfrm>
            <a:off x="1143000" y="1607403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Aft>
                <a:spcPts val="1200"/>
              </a:spcAft>
              <a:buFont typeface="+mj-lt"/>
              <a:buAutoNum type="alphaUcPeriod" startAt="2"/>
              <a:defRPr/>
            </a:pPr>
            <a:r>
              <a:rPr lang="en-US" sz="2400" b="0" dirty="0" err="1">
                <a:solidFill>
                  <a:srgbClr val="FF0000"/>
                </a:solidFill>
                <a:latin typeface="Arial"/>
                <a:cs typeface="Arial"/>
              </a:rPr>
              <a:t>Pois os elétrons teriam de perder energia ao orbitar os núcleos, eventualmente caindo nele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Século XVII – Newton e Luz</a:t>
            </a:r>
            <a:endParaRPr lang="pt-BR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33600"/>
            <a:ext cx="319087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2935288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724400"/>
            <a:ext cx="29813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1814 – </a:t>
            </a:r>
            <a:r>
              <a:rPr lang="pt-BR" dirty="0" err="1" smtClean="0"/>
              <a:t>von</a:t>
            </a:r>
            <a:r>
              <a:rPr lang="pt-BR" dirty="0" smtClean="0"/>
              <a:t> </a:t>
            </a:r>
            <a:r>
              <a:rPr lang="pt-BR" dirty="0" err="1" smtClean="0"/>
              <a:t>Fraunhofer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5" r="615"/>
          <a:stretch/>
        </p:blipFill>
        <p:spPr bwMode="auto">
          <a:xfrm>
            <a:off x="2681288" y="1703387"/>
            <a:ext cx="556260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87" y="1717589"/>
            <a:ext cx="190500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5764213" y="5089525"/>
            <a:ext cx="228600" cy="457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427538" y="5503862"/>
            <a:ext cx="297180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Font typeface="Arial" charset="0"/>
              <a:buChar char="•"/>
              <a:defRPr/>
            </a:pPr>
            <a:r>
              <a:rPr lang="pt-BR" sz="1600" dirty="0" smtClean="0"/>
              <a:t> D1 = 5890 </a:t>
            </a:r>
            <a:r>
              <a:rPr lang="pt-BR" sz="1600" dirty="0" err="1" smtClean="0">
                <a:latin typeface="Segoe Print" charset="0"/>
                <a:cs typeface="Segoe Print" charset="0"/>
              </a:rPr>
              <a:t>Å</a:t>
            </a:r>
            <a:endParaRPr lang="pt-BR" sz="1600" dirty="0" smtClean="0">
              <a:latin typeface="Segoe Print" charset="0"/>
              <a:cs typeface="Segoe Print" charset="0"/>
            </a:endParaRPr>
          </a:p>
          <a:p>
            <a:pPr>
              <a:defRPr/>
            </a:pPr>
            <a:endParaRPr lang="pt-BR" sz="600" dirty="0" smtClean="0">
              <a:latin typeface="Segoe Print" charset="0"/>
              <a:cs typeface="Segoe Print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t-BR" sz="1600" dirty="0" smtClean="0"/>
              <a:t> D2 = 5896 </a:t>
            </a:r>
            <a:r>
              <a:rPr lang="pt-BR" sz="1600" dirty="0" err="1" smtClean="0">
                <a:latin typeface="Segoe Print" charset="0"/>
                <a:cs typeface="Segoe Print" charset="0"/>
              </a:rPr>
              <a:t>Å</a:t>
            </a:r>
            <a:endParaRPr lang="pt-BR" sz="1600" dirty="0">
              <a:latin typeface="Segoe Print" charset="0"/>
              <a:cs typeface="Segoe Print" charset="0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468313" y="4495800"/>
            <a:ext cx="1560512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pt-BR" sz="2000" dirty="0" smtClean="0"/>
              <a:t>Espectros:</a:t>
            </a:r>
          </a:p>
          <a:p>
            <a:pPr>
              <a:defRPr/>
            </a:pPr>
            <a:endParaRPr lang="pt-BR" sz="600" dirty="0" smtClean="0"/>
          </a:p>
          <a:p>
            <a:pPr>
              <a:defRPr/>
            </a:pPr>
            <a:r>
              <a:rPr lang="pt-BR" sz="2000" dirty="0" smtClean="0"/>
              <a:t>Vênus = Sol</a:t>
            </a:r>
          </a:p>
          <a:p>
            <a:pPr>
              <a:defRPr/>
            </a:pPr>
            <a:r>
              <a:rPr lang="pt-BR" sz="2000" dirty="0" smtClean="0"/>
              <a:t>Sirius </a:t>
            </a:r>
            <a:r>
              <a:rPr lang="pt-BR" sz="2000" dirty="0" smtClean="0">
                <a:cs typeface="Arial" charset="0"/>
              </a:rPr>
              <a:t>≠</a:t>
            </a:r>
            <a:r>
              <a:rPr lang="pt-BR" sz="2000" dirty="0" smtClean="0"/>
              <a:t> Sol</a:t>
            </a:r>
          </a:p>
          <a:p>
            <a:pPr>
              <a:defRPr/>
            </a:pPr>
            <a:endParaRPr lang="pt-BR" sz="2000" dirty="0" smtClean="0"/>
          </a:p>
          <a:p>
            <a:pPr>
              <a:defRPr/>
            </a:pPr>
            <a:r>
              <a:rPr lang="pt-BR" sz="2000" dirty="0" smtClean="0"/>
              <a:t>Sol = 574 linhas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1859 – </a:t>
            </a:r>
            <a:r>
              <a:rPr lang="pt-BR" dirty="0" err="1" smtClean="0"/>
              <a:t>Kirchhoff</a:t>
            </a:r>
            <a:r>
              <a:rPr lang="pt-BR" dirty="0" smtClean="0"/>
              <a:t> &amp; </a:t>
            </a:r>
            <a:r>
              <a:rPr lang="pt-BR" dirty="0" err="1" smtClean="0"/>
              <a:t>Bunsen</a:t>
            </a:r>
            <a:endParaRPr lang="pt-BR" dirty="0"/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47443"/>
            <a:ext cx="3556000" cy="2858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2149475"/>
            <a:ext cx="4151313" cy="368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277177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1859 – </a:t>
            </a:r>
            <a:r>
              <a:rPr lang="pt-BR" dirty="0" err="1" smtClean="0"/>
              <a:t>Kirchhoff</a:t>
            </a:r>
            <a:r>
              <a:rPr lang="pt-BR" dirty="0" smtClean="0"/>
              <a:t> &amp; </a:t>
            </a:r>
            <a:r>
              <a:rPr lang="pt-BR" dirty="0" err="1" smtClean="0"/>
              <a:t>Bunsen</a:t>
            </a:r>
            <a:endParaRPr lang="pt-BR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90800"/>
            <a:ext cx="4943475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95600"/>
            <a:ext cx="4021138" cy="224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 que o Sol é feito?</a:t>
            </a:r>
            <a:endParaRPr lang="pt-BR" dirty="0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962400"/>
            <a:ext cx="4883150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555750"/>
            <a:ext cx="6264275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 que o Sol é feito?</a:t>
            </a:r>
            <a:endParaRPr lang="pt-BR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1604248"/>
            <a:ext cx="6653213" cy="517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Hidrogênio</a:t>
            </a:r>
            <a:endParaRPr lang="pt-BR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9" b="-25389"/>
          <a:stretch>
            <a:fillRect/>
          </a:stretch>
        </p:blipFill>
        <p:spPr bwMode="auto">
          <a:xfrm>
            <a:off x="1273175" y="2317750"/>
            <a:ext cx="762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2996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573213" y="1524000"/>
            <a:ext cx="6346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Linhas particularmente simples, separadas em ‘séries’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039813" y="2001837"/>
            <a:ext cx="1271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FF0000"/>
                </a:solidFill>
                <a:latin typeface="Arial" charset="0"/>
                <a:cs typeface="Arial" charset="0"/>
              </a:rPr>
              <a:t>Lyman (UV) 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2339975" y="2025650"/>
            <a:ext cx="16287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FF0000"/>
                </a:solidFill>
                <a:latin typeface="Arial" charset="0"/>
                <a:cs typeface="Arial" charset="0"/>
              </a:rPr>
              <a:t>Balmer (Visível) 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4787900" y="1995487"/>
            <a:ext cx="2432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FF0000"/>
                </a:solidFill>
                <a:latin typeface="Arial" charset="0"/>
                <a:cs typeface="Arial" charset="0"/>
              </a:rPr>
              <a:t>Paschen (Infravermelho) </a:t>
            </a:r>
            <a:endParaRPr lang="en-US" sz="1600">
              <a:solidFill>
                <a:srgbClr val="FF0000"/>
              </a:solidFill>
            </a:endParaRPr>
          </a:p>
        </p:txBody>
      </p:sp>
      <p:pic>
        <p:nvPicPr>
          <p:cNvPr id="9" name="Imagem 3" descr="Figura 38.2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89437"/>
            <a:ext cx="3887788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84213" y="3624262"/>
            <a:ext cx="7993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1800" b="0">
                <a:solidFill>
                  <a:schemeClr val="tx1"/>
                </a:solidFill>
                <a:latin typeface="Arial" charset="0"/>
                <a:cs typeface="Arial" charset="0"/>
              </a:rPr>
              <a:t>Em 1885, J. Balmer descobriu uma fórmula empírica capaz de descrever as linhas do espectro em luz visível do Hidrogênio (apenas neste caso)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042988" y="6035675"/>
            <a:ext cx="2089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1800" b="0">
                <a:solidFill>
                  <a:schemeClr val="tx1"/>
                </a:solidFill>
                <a:latin typeface="Arial" charset="0"/>
                <a:cs typeface="Arial" charset="0"/>
              </a:rPr>
              <a:t>onde: n = 3, 4, 5...</a:t>
            </a:r>
          </a:p>
        </p:txBody>
      </p:sp>
      <p:pic>
        <p:nvPicPr>
          <p:cNvPr id="12" name="Picture 8" descr="latex-image-1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656137"/>
            <a:ext cx="2592387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Hidrogênio</a:t>
            </a:r>
            <a:endParaRPr lang="pt-BR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9" b="-25389"/>
          <a:stretch>
            <a:fillRect/>
          </a:stretch>
        </p:blipFill>
        <p:spPr bwMode="auto">
          <a:xfrm>
            <a:off x="1273175" y="2308225"/>
            <a:ext cx="762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20444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573213" y="1514475"/>
            <a:ext cx="6346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000" b="0">
                <a:solidFill>
                  <a:schemeClr val="tx1"/>
                </a:solidFill>
                <a:latin typeface="Arial" charset="0"/>
                <a:cs typeface="Arial" charset="0"/>
              </a:rPr>
              <a:t>Linhas particularmente simples, separadas em ‘séries’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039813" y="1992312"/>
            <a:ext cx="1271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FF0000"/>
                </a:solidFill>
                <a:latin typeface="Arial" charset="0"/>
                <a:cs typeface="Arial" charset="0"/>
              </a:rPr>
              <a:t>Lyman (UV) 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2339975" y="2016125"/>
            <a:ext cx="16287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FF0000"/>
                </a:solidFill>
                <a:latin typeface="Arial" charset="0"/>
                <a:cs typeface="Arial" charset="0"/>
              </a:rPr>
              <a:t>Balmer (Visível) 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4787900" y="1985962"/>
            <a:ext cx="2432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rgbClr val="FF0000"/>
                </a:solidFill>
                <a:latin typeface="Arial" charset="0"/>
                <a:cs typeface="Arial" charset="0"/>
              </a:rPr>
              <a:t>Paschen (Infravermelho) 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84213" y="3429000"/>
            <a:ext cx="7993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1800" b="0" dirty="0">
                <a:solidFill>
                  <a:schemeClr val="tx1"/>
                </a:solidFill>
                <a:latin typeface="Arial" charset="0"/>
                <a:cs typeface="Arial" charset="0"/>
              </a:rPr>
              <a:t>Logo depois, J. </a:t>
            </a:r>
            <a:r>
              <a:rPr lang="pt-BR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Rydberg</a:t>
            </a:r>
            <a:r>
              <a:rPr lang="pt-BR" sz="1800" b="0" dirty="0">
                <a:solidFill>
                  <a:schemeClr val="tx1"/>
                </a:solidFill>
                <a:latin typeface="Arial" charset="0"/>
                <a:cs typeface="Arial" charset="0"/>
              </a:rPr>
              <a:t> percebeu que, com uma pequena modificação, a fórmula de </a:t>
            </a:r>
            <a:r>
              <a:rPr lang="pt-BR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Balmer</a:t>
            </a:r>
            <a:r>
              <a:rPr lang="pt-BR" sz="1800" b="0" dirty="0">
                <a:solidFill>
                  <a:schemeClr val="tx1"/>
                </a:solidFill>
                <a:latin typeface="Arial" charset="0"/>
                <a:cs typeface="Arial" charset="0"/>
              </a:rPr>
              <a:t> explicava </a:t>
            </a:r>
            <a:r>
              <a:rPr lang="pt-BR" sz="1800" b="0" i="1" dirty="0">
                <a:solidFill>
                  <a:schemeClr val="tx1"/>
                </a:solidFill>
                <a:latin typeface="Arial" charset="0"/>
                <a:cs typeface="Arial" charset="0"/>
              </a:rPr>
              <a:t>todas</a:t>
            </a:r>
            <a:r>
              <a:rPr lang="pt-BR" sz="1800" b="0" dirty="0">
                <a:solidFill>
                  <a:schemeClr val="tx1"/>
                </a:solidFill>
                <a:latin typeface="Arial" charset="0"/>
                <a:cs typeface="Arial" charset="0"/>
              </a:rPr>
              <a:t> as linhas espectrais do Hidrogênio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516688" y="4543425"/>
            <a:ext cx="23764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1800" b="0">
                <a:solidFill>
                  <a:schemeClr val="tx1"/>
                </a:solidFill>
                <a:latin typeface="Arial" charset="0"/>
                <a:cs typeface="Arial" charset="0"/>
              </a:rPr>
              <a:t>onde sempre: n &gt; m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755650" y="4359275"/>
            <a:ext cx="276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FF0000"/>
                </a:solidFill>
                <a:latin typeface="Arial" charset="0"/>
                <a:cs typeface="Arial" charset="0"/>
              </a:rPr>
              <a:t>Fórmula de Rydberg: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395288" y="5541963"/>
            <a:ext cx="8561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1800" b="0">
                <a:solidFill>
                  <a:schemeClr val="tx1"/>
                </a:solidFill>
                <a:latin typeface="Arial" charset="0"/>
                <a:cs typeface="Arial" charset="0"/>
              </a:rPr>
              <a:t>m = 1, 2, 3 corresponde às Séries de Lyman, Balmer e Paschen, respectivamente</a:t>
            </a:r>
          </a:p>
        </p:txBody>
      </p:sp>
      <p:sp>
        <p:nvSpPr>
          <p:cNvPr id="13" name="Rectangle 4"/>
          <p:cNvSpPr/>
          <p:nvPr/>
        </p:nvSpPr>
        <p:spPr>
          <a:xfrm>
            <a:off x="611188" y="4038600"/>
            <a:ext cx="8208962" cy="15128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971550" y="5943600"/>
            <a:ext cx="7777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000">
                <a:latin typeface="Arial" charset="0"/>
                <a:cs typeface="Arial" charset="0"/>
              </a:rPr>
              <a:t>Não havia, porém, uma explicação para o motivo desta fórmula empírica funcionar</a:t>
            </a:r>
          </a:p>
        </p:txBody>
      </p:sp>
      <p:pic>
        <p:nvPicPr>
          <p:cNvPr id="15" name="Picture 8" descr="latex-image-1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183063"/>
            <a:ext cx="26765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 animBg="1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Radiação de Corpo Negro</a:t>
            </a:r>
            <a:endParaRPr lang="pt-BR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23850" y="1538015"/>
            <a:ext cx="806450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>
                <a:solidFill>
                  <a:schemeClr val="tx1"/>
                </a:solidFill>
                <a:latin typeface="Arial" charset="0"/>
                <a:cs typeface="Arial" charset="0"/>
              </a:rPr>
              <a:t>Um objeto aquecido emite radiação térmica com um perfil que depende de sua temperatura: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0429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6" name="Imagem 3" descr="Figura 38.2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82452"/>
          <a:stretch>
            <a:fillRect/>
          </a:stretch>
        </p:blipFill>
        <p:spPr bwMode="auto">
          <a:xfrm>
            <a:off x="395288" y="2906440"/>
            <a:ext cx="4535487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 descr="http://images02.olx.com.br/ui/11/87/65/1301057005_180918265_4-BARRA-DE-FERRO-FUNDIDO-Compra-Vend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74" b="8624"/>
          <a:stretch>
            <a:fillRect/>
          </a:stretch>
        </p:blipFill>
        <p:spPr bwMode="auto">
          <a:xfrm>
            <a:off x="5035245" y="2362896"/>
            <a:ext cx="3929243" cy="198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930898" y="4455855"/>
            <a:ext cx="432162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‘Leis’ empíricas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Lei de Stefan-Boltzmann</a:t>
            </a:r>
          </a:p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I = 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.T</a:t>
            </a:r>
            <a:r>
              <a:rPr lang="pt-BR" sz="2000" b="0" baseline="3000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4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;   =5.67x10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-8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Js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-1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m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-2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K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-4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Lei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de deslocamento de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Wien</a:t>
            </a: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  <a:sym typeface="Symbol" charset="0"/>
            </a:endParaRPr>
          </a:p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</a:t>
            </a:r>
            <a:r>
              <a:rPr lang="pt-BR" sz="2000" b="0" baseline="-25000" dirty="0" err="1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max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 = (2.90 x10</a:t>
            </a:r>
            <a:r>
              <a:rPr lang="pt-BR" sz="2000" b="0" baseline="3000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-3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 </a:t>
            </a:r>
            <a:r>
              <a:rPr lang="pt-BR" sz="2000" b="0" dirty="0" err="1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m.K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) / T </a:t>
            </a:r>
            <a:endParaRPr lang="pt-BR" sz="2000" b="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 bwMode="auto">
          <a:xfrm>
            <a:off x="107504" y="3806553"/>
            <a:ext cx="4760913" cy="262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“Catástrofe” do Ultravioleta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711993" y="4440923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825501" y="4990991"/>
            <a:ext cx="76327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Problema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: usando as leis conhecidas no fim do séc XIX para o eletromagnetismo e a termodinâmica, cientistas como Lord Rayleigh e James Jeans calcularam que a intensidade da emissão deveria </a:t>
            </a:r>
            <a:r>
              <a:rPr lang="pt-BR" sz="2000">
                <a:solidFill>
                  <a:schemeClr val="tx1"/>
                </a:solidFill>
                <a:latin typeface="Arial" charset="0"/>
                <a:cs typeface="Arial" charset="0"/>
              </a:rPr>
              <a:t>aumentar sem limite </a:t>
            </a: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</a:rPr>
              <a:t>quanto menor fosse </a:t>
            </a:r>
            <a:r>
              <a:rPr lang="el-GR" sz="2000" b="0">
                <a:solidFill>
                  <a:schemeClr val="tx1"/>
                </a:solidFill>
                <a:latin typeface="Arial" charset="0"/>
                <a:cs typeface="Arial" charset="0"/>
              </a:rPr>
              <a:t>λ ! Algo definitivamente não observado!!</a:t>
            </a:r>
            <a:endParaRPr lang="pt-BR" sz="2000">
              <a:solidFill>
                <a:schemeClr val="tx1"/>
              </a:solidFill>
              <a:latin typeface="Arial" charset="0"/>
              <a:cs typeface="Arial" charset="0"/>
              <a:sym typeface="Symbol" charset="0"/>
            </a:endParaRPr>
          </a:p>
        </p:txBody>
      </p:sp>
      <p:pic>
        <p:nvPicPr>
          <p:cNvPr id="5" name="Picture 2" descr="http://hyperphysics.phy-astr.gsu.edu/hbasees/imgmod/uvcatas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5256138" cy="338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930898" y="1676400"/>
            <a:ext cx="432162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‘Leis’ empíricas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</a:rPr>
              <a:t>Lei de Stefan-Boltzmann</a:t>
            </a:r>
          </a:p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</a:rPr>
              <a:t>I = 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.T</a:t>
            </a:r>
            <a:r>
              <a:rPr lang="pt-BR" sz="2000" b="0" baseline="3000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4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;   =5.67x10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-8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Js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-1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m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-2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K</a:t>
            </a:r>
            <a:r>
              <a:rPr lang="pt-BR" sz="2000" b="0" baseline="30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-4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Lei </a:t>
            </a:r>
            <a:r>
              <a:rPr lang="pt-BR" sz="2000" b="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de deslocamento de </a:t>
            </a:r>
            <a:r>
              <a:rPr lang="pt-BR" sz="2000" b="0" dirty="0" err="1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Wien</a:t>
            </a:r>
            <a:endParaRPr lang="pt-BR" sz="2000" b="0" dirty="0">
              <a:solidFill>
                <a:schemeClr val="tx1"/>
              </a:solidFill>
              <a:latin typeface="Arial" charset="0"/>
              <a:cs typeface="Arial" charset="0"/>
              <a:sym typeface="Symbol" charset="0"/>
            </a:endParaRPr>
          </a:p>
          <a:p>
            <a:pPr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</a:t>
            </a:r>
            <a:r>
              <a:rPr lang="pt-BR" sz="2000" b="0" baseline="-25000" dirty="0" err="1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max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 = (2.90 x10</a:t>
            </a:r>
            <a:r>
              <a:rPr lang="pt-BR" sz="2000" b="0" baseline="3000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-3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 </a:t>
            </a:r>
            <a:r>
              <a:rPr lang="pt-BR" sz="2000" b="0" dirty="0" err="1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m.K</a:t>
            </a:r>
            <a:r>
              <a:rPr lang="pt-BR" sz="2000" b="0" dirty="0">
                <a:solidFill>
                  <a:srgbClr val="FF0000"/>
                </a:solidFill>
                <a:latin typeface="Arial" charset="0"/>
                <a:cs typeface="Arial" charset="0"/>
                <a:sym typeface="Symbol" charset="0"/>
              </a:rPr>
              <a:t>) / T </a:t>
            </a:r>
            <a:endParaRPr lang="pt-BR" sz="2000" b="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1900 – Planck 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36269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Picture 4" descr="http://scienceblogs.com.br/dimensional/files/2011/08/zblackbody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2178050"/>
            <a:ext cx="5195887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"/>
          <p:cNvGrpSpPr>
            <a:grpSpLocks/>
          </p:cNvGrpSpPr>
          <p:nvPr/>
        </p:nvGrpSpPr>
        <p:grpSpPr bwMode="auto">
          <a:xfrm>
            <a:off x="2843213" y="1460500"/>
            <a:ext cx="6121400" cy="4711700"/>
            <a:chOff x="2843213" y="1093788"/>
            <a:chExt cx="6121400" cy="4711700"/>
          </a:xfrm>
        </p:grpSpPr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3492500" y="1093788"/>
              <a:ext cx="5472113" cy="3630612"/>
              <a:chOff x="3491880" y="1093381"/>
              <a:chExt cx="5472608" cy="3631763"/>
            </a:xfrm>
          </p:grpSpPr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4499992" y="1093381"/>
                <a:ext cx="4464496" cy="3631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accent2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just">
                  <a:spcBef>
                    <a:spcPct val="50000"/>
                  </a:spcBef>
                </a:pPr>
                <a:r>
                  <a:rPr lang="pt-B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Solução (?): </a:t>
                </a:r>
                <a:r>
                  <a:rPr lang="pt-BR" sz="2000" b="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Em 1900,</a:t>
                </a:r>
                <a:r>
                  <a:rPr lang="pt-B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Planck </a:t>
                </a:r>
                <a:r>
                  <a:rPr lang="pt-BR" sz="2000" b="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obteve uma expressão matemática para a curva correta. partindo de uma suposição esquisita: assumir que,   </a:t>
                </a:r>
                <a:r>
                  <a:rPr lang="pt-BR" sz="2000" b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ao absorver ou emitir luz de freq.</a:t>
                </a:r>
                <a:r>
                  <a:rPr lang="el-GR" sz="2000" b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pt-BR" sz="2000" b="0" dirty="0">
                    <a:solidFill>
                      <a:srgbClr val="FF0000"/>
                    </a:solidFill>
                    <a:latin typeface="Arial" charset="0"/>
                    <a:cs typeface="Arial" charset="0"/>
                    <a:sym typeface="Symbol" charset="0"/>
                  </a:rPr>
                  <a:t></a:t>
                </a:r>
                <a:r>
                  <a:rPr lang="pt-BR" sz="2000" b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, a energia de um corpo só pode variar de múltiplos inteiros do valor  E = h</a:t>
                </a:r>
                <a:r>
                  <a:rPr lang="pt-BR" sz="2000" b="0" dirty="0">
                    <a:solidFill>
                      <a:srgbClr val="FF0000"/>
                    </a:solidFill>
                    <a:latin typeface="Arial" charset="0"/>
                    <a:cs typeface="Arial" charset="0"/>
                    <a:sym typeface="Symbol" charset="0"/>
                  </a:rPr>
                  <a:t> </a:t>
                </a:r>
                <a:r>
                  <a:rPr lang="pt-BR" sz="2000" b="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, onde</a:t>
                </a:r>
                <a:endParaRPr lang="el-GR" sz="2000" b="0" dirty="0">
                  <a:solidFill>
                    <a:schemeClr val="tx1"/>
                  </a:solidFill>
                  <a:latin typeface="Arial" charset="0"/>
                  <a:cs typeface="Arial" charset="0"/>
                  <a:sym typeface="Symbol" charset="0"/>
                </a:endParaRPr>
              </a:p>
              <a:p>
                <a:pPr algn="just">
                  <a:spcBef>
                    <a:spcPct val="50000"/>
                  </a:spcBef>
                </a:pPr>
                <a:r>
                  <a:rPr lang="pt-BR" sz="20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h = 6,63 x10</a:t>
                </a:r>
                <a:r>
                  <a:rPr lang="pt-BR" sz="2000" baseline="300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-34</a:t>
                </a:r>
                <a:r>
                  <a:rPr lang="pt-BR" sz="20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 </a:t>
                </a:r>
                <a:r>
                  <a:rPr lang="pt-BR" sz="2000" dirty="0" err="1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J.s</a:t>
                </a:r>
                <a:r>
                  <a:rPr lang="pt-BR" sz="20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 =  4,14 x10</a:t>
                </a:r>
                <a:r>
                  <a:rPr lang="pt-BR" sz="2000" baseline="300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-15</a:t>
                </a:r>
                <a:r>
                  <a:rPr lang="pt-BR" sz="200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 eV.s </a:t>
                </a:r>
                <a:r>
                  <a:rPr lang="pt-BR" sz="2000" b="0" dirty="0">
                    <a:solidFill>
                      <a:schemeClr val="tx1"/>
                    </a:solidFill>
                    <a:latin typeface="Arial" charset="0"/>
                    <a:cs typeface="Arial" charset="0"/>
                    <a:sym typeface="Symbol" charset="0"/>
                  </a:rPr>
                  <a:t>seria uma nova constante da Natureza</a:t>
                </a:r>
                <a:endParaRPr lang="pt-BR" sz="2000" dirty="0">
                  <a:solidFill>
                    <a:schemeClr val="tx1"/>
                  </a:solidFill>
                  <a:latin typeface="Arial" charset="0"/>
                  <a:cs typeface="Arial" charset="0"/>
                  <a:sym typeface="Symbol" charset="0"/>
                </a:endParaRPr>
              </a:p>
            </p:txBody>
          </p:sp>
          <p:sp>
            <p:nvSpPr>
              <p:cNvPr id="12" name="Bent Arrow 4"/>
              <p:cNvSpPr/>
              <p:nvPr/>
            </p:nvSpPr>
            <p:spPr>
              <a:xfrm rot="16200000" flipH="1">
                <a:off x="2592171" y="2672756"/>
                <a:ext cx="2736129" cy="936710"/>
              </a:xfrm>
              <a:prstGeom prst="bentArrow">
                <a:avLst>
                  <a:gd name="adj1" fmla="val 16489"/>
                  <a:gd name="adj2" fmla="val 20420"/>
                  <a:gd name="adj3" fmla="val 34592"/>
                  <a:gd name="adj4" fmla="val 53342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 sz="2000">
                  <a:latin typeface="Arial"/>
                  <a:cs typeface="Arial"/>
                </a:endParaRPr>
              </a:p>
            </p:txBody>
          </p:sp>
        </p:grpSp>
        <p:sp>
          <p:nvSpPr>
            <p:cNvPr id="10" name="Rectangle 18"/>
            <p:cNvSpPr/>
            <p:nvPr/>
          </p:nvSpPr>
          <p:spPr>
            <a:xfrm>
              <a:off x="2843213" y="4630738"/>
              <a:ext cx="1798637" cy="1174750"/>
            </a:xfrm>
            <a:prstGeom prst="rect">
              <a:avLst/>
            </a:prstGeom>
            <a:noFill/>
            <a:ln w="222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724400"/>
            <a:ext cx="1439635" cy="203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5410200" y="5334000"/>
            <a:ext cx="13388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FF0000"/>
                </a:solidFill>
              </a:rPr>
              <a:t>?????</a:t>
            </a:r>
            <a:endParaRPr lang="pt-BR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fim da Física Clássica</a:t>
            </a:r>
            <a:endParaRPr lang="pt-BR" dirty="0"/>
          </a:p>
        </p:txBody>
      </p:sp>
      <p:sp>
        <p:nvSpPr>
          <p:cNvPr id="3" name="TextBox 6"/>
          <p:cNvSpPr txBox="1"/>
          <p:nvPr/>
        </p:nvSpPr>
        <p:spPr>
          <a:xfrm>
            <a:off x="251520" y="1981200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o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começo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do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séc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XX,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muitos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fenômenos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alguns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recém-descobertos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simplesmente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não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podiam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ser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explicados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pela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física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“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clássica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” (Newton +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Eletromagnetismo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+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Termodinâmica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  <a:p>
            <a:pPr marL="342900" indent="-342900" algn="just">
              <a:buFont typeface="Arial"/>
              <a:buChar char="•"/>
            </a:pPr>
            <a:endParaRPr lang="en-US" sz="2000" dirty="0" err="1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251520" y="3140879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 err="1">
                <a:latin typeface="Arial"/>
                <a:cs typeface="Arial"/>
              </a:rPr>
              <a:t>Para a</a:t>
            </a:r>
            <a:r>
              <a:rPr lang="en-US" sz="2000" dirty="0" err="1" smtClean="0">
                <a:latin typeface="Arial"/>
                <a:cs typeface="Arial"/>
              </a:rPr>
              <a:t>lguns desses fenômenos (p.ex: espectro do Hidrogênio, espectro de corpo negro) haviam sido encontradas ‘fórmulas’ empíricas que concordavam com os dados experimentais, mas que careciam de qualquer justificativa mais profunda</a:t>
            </a:r>
          </a:p>
        </p:txBody>
      </p:sp>
      <p:sp>
        <p:nvSpPr>
          <p:cNvPr id="5" name="TextBox 20"/>
          <p:cNvSpPr txBox="1"/>
          <p:nvPr/>
        </p:nvSpPr>
        <p:spPr>
          <a:xfrm>
            <a:off x="251520" y="4653047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</a:rPr>
              <a:t>Novas tecnologias emergentes forneceram ferramentas que permitiram uma análise mais cuidadosa desses fenômenos, e finalmente (como veremos a seguir) sua elucidação.</a:t>
            </a:r>
            <a:endParaRPr lang="en-US" sz="2000" dirty="0" err="1" smtClea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39398</TotalTime>
  <Words>1399</Words>
  <Application>Microsoft Office PowerPoint</Application>
  <PresentationFormat>Apresentação na tela (4:3)</PresentationFormat>
  <Paragraphs>153</Paragraphs>
  <Slides>30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1" baseType="lpstr">
      <vt:lpstr>MS Gothic</vt:lpstr>
      <vt:lpstr>ＭＳ Ｐゴシック</vt:lpstr>
      <vt:lpstr>Arial</vt:lpstr>
      <vt:lpstr>Calibri</vt:lpstr>
      <vt:lpstr>Corbel</vt:lpstr>
      <vt:lpstr>Segoe Print</vt:lpstr>
      <vt:lpstr>Symbol</vt:lpstr>
      <vt:lpstr>Wingdings</vt:lpstr>
      <vt:lpstr>Wingdings 2</vt:lpstr>
      <vt:lpstr>Wingdings 3</vt:lpstr>
      <vt:lpstr>Module</vt:lpstr>
      <vt:lpstr>O Fim da Física Clássica</vt:lpstr>
      <vt:lpstr>Começando o século XIX...</vt:lpstr>
      <vt:lpstr>1801 – Faraday </vt:lpstr>
      <vt:lpstr>1801 – Faraday </vt:lpstr>
      <vt:lpstr>~1870 – Crookes </vt:lpstr>
      <vt:lpstr>1870-1900 – Crookes a Thomson</vt:lpstr>
      <vt:lpstr>1897 – Thomson e o Elétron</vt:lpstr>
      <vt:lpstr>1897 – Thomson e o Elétron</vt:lpstr>
      <vt:lpstr>1897 – Thomson e o Elétron</vt:lpstr>
      <vt:lpstr>1906 – Millikan </vt:lpstr>
      <vt:lpstr>1896 – Becquerel e Radioatividade</vt:lpstr>
      <vt:lpstr>1909 – Rutherford</vt:lpstr>
      <vt:lpstr>1909 – Rutherford </vt:lpstr>
      <vt:lpstr>1909 – Rutherford </vt:lpstr>
      <vt:lpstr>Pergunta Fundamental</vt:lpstr>
      <vt:lpstr>Pergunta Fundamental</vt:lpstr>
      <vt:lpstr>Pergunta Fundamental</vt:lpstr>
      <vt:lpstr>Pergunta Fundamental</vt:lpstr>
      <vt:lpstr>Século XVII – Newton e Luz</vt:lpstr>
      <vt:lpstr>1814 – von Fraunhofer </vt:lpstr>
      <vt:lpstr>1859 – Kirchhoff &amp; Bunsen</vt:lpstr>
      <vt:lpstr>1859 – Kirchhoff &amp; Bunsen</vt:lpstr>
      <vt:lpstr>Do que o Sol é feito?</vt:lpstr>
      <vt:lpstr>Do que o Sol é feito?</vt:lpstr>
      <vt:lpstr>Hidrogênio</vt:lpstr>
      <vt:lpstr>Hidrogênio</vt:lpstr>
      <vt:lpstr>Radiação de Corpo Negro</vt:lpstr>
      <vt:lpstr>“Catástrofe” do Ultravioleta</vt:lpstr>
      <vt:lpstr>1900 – Planck </vt:lpstr>
      <vt:lpstr>O fim da Física Clássica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Trabalho</dc:title>
  <dc:creator>Lucas Sigaud</dc:creator>
  <cp:lastModifiedBy>Lucas Sigaud</cp:lastModifiedBy>
  <cp:revision>177</cp:revision>
  <dcterms:created xsi:type="dcterms:W3CDTF">2010-05-01T22:40:37Z</dcterms:created>
  <dcterms:modified xsi:type="dcterms:W3CDTF">2016-09-19T13:56:05Z</dcterms:modified>
</cp:coreProperties>
</file>